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0" r:id="rId1"/>
  </p:sldMasterIdLst>
  <p:notesMasterIdLst>
    <p:notesMasterId r:id="rId17"/>
  </p:notesMasterIdLst>
  <p:sldIdLst>
    <p:sldId id="281" r:id="rId2"/>
    <p:sldId id="284" r:id="rId3"/>
    <p:sldId id="282" r:id="rId4"/>
    <p:sldId id="285" r:id="rId5"/>
    <p:sldId id="288" r:id="rId6"/>
    <p:sldId id="289" r:id="rId7"/>
    <p:sldId id="287" r:id="rId8"/>
    <p:sldId id="290" r:id="rId9"/>
    <p:sldId id="291" r:id="rId10"/>
    <p:sldId id="293" r:id="rId11"/>
    <p:sldId id="294" r:id="rId12"/>
    <p:sldId id="298" r:id="rId13"/>
    <p:sldId id="295" r:id="rId14"/>
    <p:sldId id="296" r:id="rId15"/>
    <p:sldId id="286" r:id="rId16"/>
  </p:sldIdLst>
  <p:sldSz cx="24377650" cy="13716000"/>
  <p:notesSz cx="6858000" cy="9144000"/>
  <p:embeddedFontLst>
    <p:embeddedFont>
      <p:font typeface="Nuni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325863-16B1-4209-ABDB-33116F94CF84}">
  <a:tblStyle styleId="{42325863-16B1-4209-ABDB-33116F94CF84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DF6"/>
          </a:solidFill>
        </a:fill>
      </a:tcStyle>
    </a:wholeTbl>
    <a:band1H>
      <a:tcTxStyle/>
      <a:tcStyle>
        <a:tcBdr/>
        <a:fill>
          <a:solidFill>
            <a:srgbClr val="CBDAED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DAED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1484"/>
  </p:normalViewPr>
  <p:slideViewPr>
    <p:cSldViewPr snapToGrid="0" snapToObjects="1">
      <p:cViewPr varScale="1">
        <p:scale>
          <a:sx n="43" d="100"/>
          <a:sy n="43" d="100"/>
        </p:scale>
        <p:origin x="63" y="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216" marR="0" lvl="1" indent="-1251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216" marR="0" lvl="1" indent="-1251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216" marR="0" lvl="1" indent="-1251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828433" marR="0" lvl="2" indent="-1233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2742651" marR="0" lvl="3" indent="-1215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3656867" marR="0" lvl="4" indent="-1196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1086" marR="0" lvl="5" indent="-1178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485303" marR="0" lvl="6" indent="-1160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399520" marR="0" lvl="7" indent="-11419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313737" marR="0" lvl="8" indent="-1123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6" name="Google Shape;6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4513979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u="none" strike="noStrike" cap="none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4255185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29019211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7550650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42440771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44582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Standard RNN used for sequential data by using previous neuron states as inputs.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LSTM expands on the original ones by including multiple different features that deal with the vanishing gradients problem such as the forget gate, cell state, output, new information etc.</a:t>
            </a:r>
          </a:p>
        </p:txBody>
      </p:sp>
    </p:spTree>
    <p:extLst>
      <p:ext uri="{BB962C8B-B14F-4D97-AF65-F5344CB8AC3E}">
        <p14:creationId xmlns:p14="http://schemas.microsoft.com/office/powerpoint/2010/main" val="3520842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449727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3628992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984366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565359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485353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u="none" strike="noStrike" cap="none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570214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89425" y="-11796713"/>
            <a:ext cx="2215356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u="none" strike="noStrike" cap="none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704567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 rot="5400000">
            <a:off x="-16715229" y="-397359"/>
            <a:ext cx="24535151" cy="4304369"/>
            <a:chOff x="0" y="-156114"/>
            <a:chExt cx="24535151" cy="4304369"/>
          </a:xfrm>
        </p:grpSpPr>
        <p:sp>
          <p:nvSpPr>
            <p:cNvPr id="12" name="Google Shape;12;p2"/>
            <p:cNvSpPr/>
            <p:nvPr/>
          </p:nvSpPr>
          <p:spPr>
            <a:xfrm>
              <a:off x="23378291" y="2431564"/>
              <a:ext cx="1134322" cy="171669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9931"/>
                  </a:moveTo>
                  <a:lnTo>
                    <a:pt x="119895" y="63310"/>
                  </a:lnTo>
                  <a:lnTo>
                    <a:pt x="119895" y="0"/>
                  </a:lnTo>
                  <a:lnTo>
                    <a:pt x="0" y="11993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079220" y="-88970"/>
              <a:ext cx="1455931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26531" y="119972"/>
                  </a:lnTo>
                  <a:lnTo>
                    <a:pt x="119918" y="71396"/>
                  </a:lnTo>
                  <a:lnTo>
                    <a:pt x="119918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0776620" y="-88970"/>
              <a:ext cx="2646748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55" y="119972"/>
                  </a:lnTo>
                  <a:lnTo>
                    <a:pt x="105351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0420244" y="-88970"/>
              <a:ext cx="3003125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692" y="89022"/>
                  </a:lnTo>
                  <a:lnTo>
                    <a:pt x="119960" y="119972"/>
                  </a:lnTo>
                  <a:lnTo>
                    <a:pt x="14247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7677877" y="-88971"/>
              <a:ext cx="2785824" cy="314219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0276" y="0"/>
                  </a:moveTo>
                  <a:lnTo>
                    <a:pt x="0" y="73550"/>
                  </a:lnTo>
                  <a:lnTo>
                    <a:pt x="119957" y="119962"/>
                  </a:lnTo>
                  <a:lnTo>
                    <a:pt x="118131" y="0"/>
                  </a:lnTo>
                  <a:lnTo>
                    <a:pt x="9027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7608342" y="-88971"/>
              <a:ext cx="2168684" cy="192530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3929" y="119938"/>
                  </a:lnTo>
                  <a:lnTo>
                    <a:pt x="119945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4888519" y="-88734"/>
              <a:ext cx="2811899" cy="192530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57" y="119938"/>
                  </a:lnTo>
                  <a:lnTo>
                    <a:pt x="116928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3589856" y="-88970"/>
              <a:ext cx="4137447" cy="352030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53937" y="119966"/>
                  </a:lnTo>
                  <a:lnTo>
                    <a:pt x="119971" y="65643"/>
                  </a:lnTo>
                  <a:lnTo>
                    <a:pt x="38436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104147" y="-111272"/>
              <a:ext cx="4346058" cy="352030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6270" y="0"/>
                  </a:moveTo>
                  <a:lnTo>
                    <a:pt x="0" y="59126"/>
                  </a:lnTo>
                  <a:lnTo>
                    <a:pt x="119972" y="119966"/>
                  </a:lnTo>
                  <a:lnTo>
                    <a:pt x="68629" y="0"/>
                  </a:lnTo>
                  <a:lnTo>
                    <a:pt x="2627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793019" y="-88970"/>
              <a:ext cx="369415" cy="19557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5935" y="0"/>
                  </a:moveTo>
                  <a:lnTo>
                    <a:pt x="0" y="119393"/>
                  </a:lnTo>
                  <a:lnTo>
                    <a:pt x="119679" y="0"/>
                  </a:lnTo>
                  <a:lnTo>
                    <a:pt x="35935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698211" y="-88970"/>
              <a:ext cx="225996" cy="19557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61298" y="119393"/>
                  </a:lnTo>
                  <a:lnTo>
                    <a:pt x="119480" y="0"/>
                  </a:lnTo>
                  <a:lnTo>
                    <a:pt x="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502000" y="61758"/>
              <a:ext cx="2646751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55" y="81832"/>
                  </a:moveTo>
                  <a:lnTo>
                    <a:pt x="58436" y="0"/>
                  </a:lnTo>
                  <a:lnTo>
                    <a:pt x="0" y="119947"/>
                  </a:lnTo>
                  <a:lnTo>
                    <a:pt x="119955" y="8183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821130" y="61996"/>
              <a:ext cx="2985743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60" y="0"/>
                  </a:moveTo>
                  <a:lnTo>
                    <a:pt x="0" y="32670"/>
                  </a:lnTo>
                  <a:lnTo>
                    <a:pt x="68158" y="119947"/>
                  </a:lnTo>
                  <a:lnTo>
                    <a:pt x="11996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829814" y="-88970"/>
              <a:ext cx="2985743" cy="80836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15" y="0"/>
                  </a:moveTo>
                  <a:lnTo>
                    <a:pt x="0" y="119854"/>
                  </a:lnTo>
                  <a:lnTo>
                    <a:pt x="119960" y="28759"/>
                  </a:lnTo>
                  <a:lnTo>
                    <a:pt x="115287" y="0"/>
                  </a:lnTo>
                  <a:lnTo>
                    <a:pt x="2415" y="0"/>
                  </a:lnTo>
                </a:path>
              </a:pathLst>
            </a:custGeom>
            <a:solidFill>
              <a:srgbClr val="0D45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975275" y="-88970"/>
              <a:ext cx="943094" cy="80836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2209" y="119854"/>
                  </a:lnTo>
                  <a:lnTo>
                    <a:pt x="11987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608571" y="674793"/>
              <a:ext cx="2916204" cy="164281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59" y="119928"/>
                  </a:moveTo>
                  <a:lnTo>
                    <a:pt x="50165" y="0"/>
                  </a:lnTo>
                  <a:lnTo>
                    <a:pt x="0" y="95179"/>
                  </a:lnTo>
                  <a:lnTo>
                    <a:pt x="119959" y="11992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092201" y="-155877"/>
              <a:ext cx="1760153" cy="21121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36866" y="119944"/>
                  </a:lnTo>
                  <a:lnTo>
                    <a:pt x="119932" y="45930"/>
                  </a:lnTo>
                  <a:lnTo>
                    <a:pt x="59966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3059" y="190760"/>
              <a:ext cx="5232654" cy="29770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77" y="70370"/>
                  </a:moveTo>
                  <a:lnTo>
                    <a:pt x="19273" y="0"/>
                  </a:lnTo>
                  <a:lnTo>
                    <a:pt x="0" y="119960"/>
                  </a:lnTo>
                  <a:lnTo>
                    <a:pt x="119977" y="70370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264131" y="-156113"/>
              <a:ext cx="4393864" cy="21121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195" y="0"/>
                  </a:moveTo>
                  <a:lnTo>
                    <a:pt x="0" y="20867"/>
                  </a:lnTo>
                  <a:lnTo>
                    <a:pt x="119973" y="119944"/>
                  </a:lnTo>
                  <a:lnTo>
                    <a:pt x="105195" y="0"/>
                  </a:lnTo>
                  <a:lnTo>
                    <a:pt x="25195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264131" y="-133574"/>
              <a:ext cx="921364" cy="36941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20" y="0"/>
                  </a:moveTo>
                  <a:lnTo>
                    <a:pt x="0" y="119679"/>
                  </a:lnTo>
                  <a:lnTo>
                    <a:pt x="119871" y="0"/>
                  </a:lnTo>
                  <a:lnTo>
                    <a:pt x="922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34484" y="-133574"/>
              <a:ext cx="621488" cy="36941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6073" y="119679"/>
                  </a:lnTo>
                  <a:lnTo>
                    <a:pt x="119809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0" y="885559"/>
              <a:ext cx="447642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0157"/>
                  </a:moveTo>
                  <a:lnTo>
                    <a:pt x="119735" y="119947"/>
                  </a:lnTo>
                  <a:lnTo>
                    <a:pt x="0" y="0"/>
                  </a:lnTo>
                  <a:lnTo>
                    <a:pt x="0" y="110157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0" y="-156114"/>
              <a:ext cx="1286433" cy="33421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38938"/>
                  </a:lnTo>
                  <a:lnTo>
                    <a:pt x="41531" y="119964"/>
                  </a:lnTo>
                  <a:lnTo>
                    <a:pt x="119908" y="13191"/>
                  </a:lnTo>
                  <a:lnTo>
                    <a:pt x="68820" y="0"/>
                  </a:lnTo>
                  <a:lnTo>
                    <a:pt x="0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462804" y="1591817"/>
              <a:ext cx="6988462" cy="178623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83" y="119933"/>
                  </a:moveTo>
                  <a:lnTo>
                    <a:pt x="0" y="48211"/>
                  </a:lnTo>
                  <a:lnTo>
                    <a:pt x="45425" y="0"/>
                  </a:lnTo>
                  <a:lnTo>
                    <a:pt x="119983" y="119933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9776123" y="-125128"/>
              <a:ext cx="2307757" cy="173407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9103" y="0"/>
                  </a:moveTo>
                  <a:lnTo>
                    <a:pt x="0" y="13424"/>
                  </a:lnTo>
                  <a:lnTo>
                    <a:pt x="70524" y="119931"/>
                  </a:lnTo>
                  <a:lnTo>
                    <a:pt x="119948" y="0"/>
                  </a:lnTo>
                  <a:lnTo>
                    <a:pt x="19103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efault">
  <p:cSld name="2_Defaul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3"/>
          <p:cNvGrpSpPr/>
          <p:nvPr/>
        </p:nvGrpSpPr>
        <p:grpSpPr>
          <a:xfrm rot="10800000">
            <a:off x="-23443" y="10974733"/>
            <a:ext cx="24535152" cy="4304369"/>
            <a:chOff x="0" y="-156114"/>
            <a:chExt cx="24535151" cy="4304369"/>
          </a:xfrm>
        </p:grpSpPr>
        <p:sp>
          <p:nvSpPr>
            <p:cNvPr id="39" name="Google Shape;39;p3"/>
            <p:cNvSpPr/>
            <p:nvPr/>
          </p:nvSpPr>
          <p:spPr>
            <a:xfrm>
              <a:off x="23378291" y="2431564"/>
              <a:ext cx="1134322" cy="171669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9931"/>
                  </a:moveTo>
                  <a:lnTo>
                    <a:pt x="119895" y="63310"/>
                  </a:lnTo>
                  <a:lnTo>
                    <a:pt x="119895" y="0"/>
                  </a:lnTo>
                  <a:lnTo>
                    <a:pt x="0" y="11993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23079220" y="-88970"/>
              <a:ext cx="1455931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26531" y="119972"/>
                  </a:lnTo>
                  <a:lnTo>
                    <a:pt x="119918" y="71396"/>
                  </a:lnTo>
                  <a:lnTo>
                    <a:pt x="119918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20776620" y="-88970"/>
              <a:ext cx="2646748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55" y="119972"/>
                  </a:lnTo>
                  <a:lnTo>
                    <a:pt x="105351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0420244" y="-88970"/>
              <a:ext cx="3003125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692" y="89022"/>
                  </a:lnTo>
                  <a:lnTo>
                    <a:pt x="119960" y="119972"/>
                  </a:lnTo>
                  <a:lnTo>
                    <a:pt x="14247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7677877" y="-88971"/>
              <a:ext cx="2785824" cy="314219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0276" y="0"/>
                  </a:moveTo>
                  <a:lnTo>
                    <a:pt x="0" y="73550"/>
                  </a:lnTo>
                  <a:lnTo>
                    <a:pt x="119957" y="119962"/>
                  </a:lnTo>
                  <a:lnTo>
                    <a:pt x="118131" y="0"/>
                  </a:lnTo>
                  <a:lnTo>
                    <a:pt x="9027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17608342" y="-88971"/>
              <a:ext cx="2168684" cy="192530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3929" y="119938"/>
                  </a:lnTo>
                  <a:lnTo>
                    <a:pt x="119945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4888519" y="-88734"/>
              <a:ext cx="2811899" cy="192530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57" y="119938"/>
                  </a:lnTo>
                  <a:lnTo>
                    <a:pt x="116928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3589856" y="-88970"/>
              <a:ext cx="4137447" cy="352030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53937" y="119966"/>
                  </a:lnTo>
                  <a:lnTo>
                    <a:pt x="119971" y="65643"/>
                  </a:lnTo>
                  <a:lnTo>
                    <a:pt x="38436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1104147" y="-111272"/>
              <a:ext cx="4346058" cy="352030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6270" y="0"/>
                  </a:moveTo>
                  <a:lnTo>
                    <a:pt x="0" y="59126"/>
                  </a:lnTo>
                  <a:lnTo>
                    <a:pt x="119972" y="119966"/>
                  </a:lnTo>
                  <a:lnTo>
                    <a:pt x="68629" y="0"/>
                  </a:lnTo>
                  <a:lnTo>
                    <a:pt x="2627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9793019" y="-88970"/>
              <a:ext cx="369415" cy="19557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5935" y="0"/>
                  </a:moveTo>
                  <a:lnTo>
                    <a:pt x="0" y="119393"/>
                  </a:lnTo>
                  <a:lnTo>
                    <a:pt x="119679" y="0"/>
                  </a:lnTo>
                  <a:lnTo>
                    <a:pt x="35935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9698211" y="-88970"/>
              <a:ext cx="225996" cy="19557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61298" y="119393"/>
                  </a:lnTo>
                  <a:lnTo>
                    <a:pt x="119480" y="0"/>
                  </a:lnTo>
                  <a:lnTo>
                    <a:pt x="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8502000" y="61758"/>
              <a:ext cx="2646751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55" y="81832"/>
                  </a:moveTo>
                  <a:lnTo>
                    <a:pt x="58436" y="0"/>
                  </a:lnTo>
                  <a:lnTo>
                    <a:pt x="0" y="119947"/>
                  </a:lnTo>
                  <a:lnTo>
                    <a:pt x="119955" y="8183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6821130" y="61996"/>
              <a:ext cx="2985743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60" y="0"/>
                  </a:moveTo>
                  <a:lnTo>
                    <a:pt x="0" y="32670"/>
                  </a:lnTo>
                  <a:lnTo>
                    <a:pt x="68158" y="119947"/>
                  </a:lnTo>
                  <a:lnTo>
                    <a:pt x="11996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829814" y="-88970"/>
              <a:ext cx="2985743" cy="80836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15" y="0"/>
                  </a:moveTo>
                  <a:lnTo>
                    <a:pt x="0" y="119854"/>
                  </a:lnTo>
                  <a:lnTo>
                    <a:pt x="119960" y="28759"/>
                  </a:lnTo>
                  <a:lnTo>
                    <a:pt x="115287" y="0"/>
                  </a:lnTo>
                  <a:lnTo>
                    <a:pt x="2415" y="0"/>
                  </a:lnTo>
                </a:path>
              </a:pathLst>
            </a:custGeom>
            <a:solidFill>
              <a:srgbClr val="0D45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5975275" y="-88970"/>
              <a:ext cx="943094" cy="80836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2209" y="119854"/>
                  </a:lnTo>
                  <a:lnTo>
                    <a:pt x="11987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5608571" y="674793"/>
              <a:ext cx="2916204" cy="164281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59" y="119928"/>
                  </a:moveTo>
                  <a:lnTo>
                    <a:pt x="50165" y="0"/>
                  </a:lnTo>
                  <a:lnTo>
                    <a:pt x="0" y="95179"/>
                  </a:lnTo>
                  <a:lnTo>
                    <a:pt x="119959" y="11992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92201" y="-155877"/>
              <a:ext cx="1760153" cy="21121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36866" y="119944"/>
                  </a:lnTo>
                  <a:lnTo>
                    <a:pt x="119932" y="45930"/>
                  </a:lnTo>
                  <a:lnTo>
                    <a:pt x="59966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443059" y="190760"/>
              <a:ext cx="5232654" cy="29770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77" y="70370"/>
                  </a:moveTo>
                  <a:lnTo>
                    <a:pt x="19273" y="0"/>
                  </a:lnTo>
                  <a:lnTo>
                    <a:pt x="0" y="119960"/>
                  </a:lnTo>
                  <a:lnTo>
                    <a:pt x="119977" y="70370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1264131" y="-156113"/>
              <a:ext cx="4393864" cy="21121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195" y="0"/>
                  </a:moveTo>
                  <a:lnTo>
                    <a:pt x="0" y="20867"/>
                  </a:lnTo>
                  <a:lnTo>
                    <a:pt x="119973" y="119944"/>
                  </a:lnTo>
                  <a:lnTo>
                    <a:pt x="105195" y="0"/>
                  </a:lnTo>
                  <a:lnTo>
                    <a:pt x="25195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264131" y="-133574"/>
              <a:ext cx="921364" cy="36941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20" y="0"/>
                  </a:moveTo>
                  <a:lnTo>
                    <a:pt x="0" y="119679"/>
                  </a:lnTo>
                  <a:lnTo>
                    <a:pt x="119871" y="0"/>
                  </a:lnTo>
                  <a:lnTo>
                    <a:pt x="922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734484" y="-133574"/>
              <a:ext cx="621488" cy="36941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6073" y="119679"/>
                  </a:lnTo>
                  <a:lnTo>
                    <a:pt x="119809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0" y="885559"/>
              <a:ext cx="447642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0157"/>
                  </a:moveTo>
                  <a:lnTo>
                    <a:pt x="119735" y="119947"/>
                  </a:lnTo>
                  <a:lnTo>
                    <a:pt x="0" y="0"/>
                  </a:lnTo>
                  <a:lnTo>
                    <a:pt x="0" y="110157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0" y="-156114"/>
              <a:ext cx="1286433" cy="33421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38938"/>
                  </a:lnTo>
                  <a:lnTo>
                    <a:pt x="41531" y="119964"/>
                  </a:lnTo>
                  <a:lnTo>
                    <a:pt x="119908" y="13191"/>
                  </a:lnTo>
                  <a:lnTo>
                    <a:pt x="68820" y="0"/>
                  </a:lnTo>
                  <a:lnTo>
                    <a:pt x="0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8462804" y="1591817"/>
              <a:ext cx="6988462" cy="178623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83" y="119933"/>
                  </a:moveTo>
                  <a:lnTo>
                    <a:pt x="0" y="48211"/>
                  </a:lnTo>
                  <a:lnTo>
                    <a:pt x="45425" y="0"/>
                  </a:lnTo>
                  <a:lnTo>
                    <a:pt x="119983" y="119933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9776123" y="-125128"/>
              <a:ext cx="2307757" cy="173407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9103" y="0"/>
                  </a:moveTo>
                  <a:lnTo>
                    <a:pt x="0" y="13424"/>
                  </a:lnTo>
                  <a:lnTo>
                    <a:pt x="70524" y="119931"/>
                  </a:lnTo>
                  <a:lnTo>
                    <a:pt x="119948" y="0"/>
                  </a:lnTo>
                  <a:lnTo>
                    <a:pt x="19103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7197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/>
          <p:nvPr/>
        </p:nvSpPr>
        <p:spPr>
          <a:xfrm>
            <a:off x="734484" y="5733603"/>
            <a:ext cx="25045639" cy="22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lvl="0"/>
            <a:r>
              <a:rPr lang="en-US" sz="88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DRAW: </a:t>
            </a:r>
          </a:p>
          <a:p>
            <a:pPr lvl="0"/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Deep Recurrent Attentive Writer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9" name="Google Shape;69;p4"/>
          <p:cNvSpPr txBox="1"/>
          <p:nvPr/>
        </p:nvSpPr>
        <p:spPr>
          <a:xfrm>
            <a:off x="710358" y="11428350"/>
            <a:ext cx="4965355" cy="57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3600" dirty="0">
                <a:solidFill>
                  <a:schemeClr val="dk1"/>
                </a:solidFill>
                <a:latin typeface="Nunito"/>
                <a:ea typeface="+mn-ea"/>
                <a:cs typeface="+mn-cs"/>
                <a:sym typeface="Nunito"/>
              </a:rPr>
              <a:t>May 13th 2019</a:t>
            </a:r>
            <a:endParaRPr sz="3600" dirty="0">
              <a:solidFill>
                <a:schemeClr val="dk1"/>
              </a:solidFill>
              <a:latin typeface="Nunito"/>
              <a:ea typeface="+mn-ea"/>
              <a:cs typeface="+mn-cs"/>
              <a:sym typeface="Nunito"/>
            </a:endParaRPr>
          </a:p>
        </p:txBody>
      </p:sp>
      <p:grpSp>
        <p:nvGrpSpPr>
          <p:cNvPr id="70" name="Google Shape;70;p4"/>
          <p:cNvGrpSpPr/>
          <p:nvPr/>
        </p:nvGrpSpPr>
        <p:grpSpPr>
          <a:xfrm>
            <a:off x="0" y="-192504"/>
            <a:ext cx="24535152" cy="4304369"/>
            <a:chOff x="0" y="-156114"/>
            <a:chExt cx="24535151" cy="4304369"/>
          </a:xfrm>
        </p:grpSpPr>
        <p:sp>
          <p:nvSpPr>
            <p:cNvPr id="71" name="Google Shape;71;p4"/>
            <p:cNvSpPr/>
            <p:nvPr/>
          </p:nvSpPr>
          <p:spPr>
            <a:xfrm>
              <a:off x="23378291" y="2431564"/>
              <a:ext cx="1134322" cy="171669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9931"/>
                  </a:moveTo>
                  <a:lnTo>
                    <a:pt x="119895" y="63310"/>
                  </a:lnTo>
                  <a:lnTo>
                    <a:pt x="119895" y="0"/>
                  </a:lnTo>
                  <a:lnTo>
                    <a:pt x="0" y="11993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23079220" y="-88970"/>
              <a:ext cx="1455931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26531" y="119972"/>
                  </a:lnTo>
                  <a:lnTo>
                    <a:pt x="119918" y="71396"/>
                  </a:lnTo>
                  <a:lnTo>
                    <a:pt x="119918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20776620" y="-88970"/>
              <a:ext cx="2646748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55" y="119972"/>
                  </a:lnTo>
                  <a:lnTo>
                    <a:pt x="105351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20420244" y="-88970"/>
              <a:ext cx="3003125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692" y="89022"/>
                  </a:lnTo>
                  <a:lnTo>
                    <a:pt x="119960" y="119972"/>
                  </a:lnTo>
                  <a:lnTo>
                    <a:pt x="14247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7677877" y="-88971"/>
              <a:ext cx="2785824" cy="314219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0276" y="0"/>
                  </a:moveTo>
                  <a:lnTo>
                    <a:pt x="0" y="73550"/>
                  </a:lnTo>
                  <a:lnTo>
                    <a:pt x="119957" y="119962"/>
                  </a:lnTo>
                  <a:lnTo>
                    <a:pt x="118131" y="0"/>
                  </a:lnTo>
                  <a:lnTo>
                    <a:pt x="9027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7608342" y="-88971"/>
              <a:ext cx="2168684" cy="192530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3929" y="119938"/>
                  </a:lnTo>
                  <a:lnTo>
                    <a:pt x="119945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4888519" y="-88734"/>
              <a:ext cx="2811899" cy="192530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57" y="119938"/>
                  </a:lnTo>
                  <a:lnTo>
                    <a:pt x="116928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13589856" y="-88970"/>
              <a:ext cx="4137447" cy="352030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53937" y="119966"/>
                  </a:lnTo>
                  <a:lnTo>
                    <a:pt x="119971" y="65643"/>
                  </a:lnTo>
                  <a:lnTo>
                    <a:pt x="38436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11104147" y="-111272"/>
              <a:ext cx="4346058" cy="352030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6270" y="0"/>
                  </a:moveTo>
                  <a:lnTo>
                    <a:pt x="0" y="59126"/>
                  </a:lnTo>
                  <a:lnTo>
                    <a:pt x="119972" y="119966"/>
                  </a:lnTo>
                  <a:lnTo>
                    <a:pt x="68629" y="0"/>
                  </a:lnTo>
                  <a:lnTo>
                    <a:pt x="2627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793019" y="-88970"/>
              <a:ext cx="369415" cy="19557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5935" y="0"/>
                  </a:moveTo>
                  <a:lnTo>
                    <a:pt x="0" y="119393"/>
                  </a:lnTo>
                  <a:lnTo>
                    <a:pt x="119679" y="0"/>
                  </a:lnTo>
                  <a:lnTo>
                    <a:pt x="35935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9698211" y="-88970"/>
              <a:ext cx="225996" cy="19557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61298" y="119393"/>
                  </a:lnTo>
                  <a:lnTo>
                    <a:pt x="119480" y="0"/>
                  </a:lnTo>
                  <a:lnTo>
                    <a:pt x="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8502000" y="61758"/>
              <a:ext cx="2646751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55" y="81832"/>
                  </a:moveTo>
                  <a:lnTo>
                    <a:pt x="58436" y="0"/>
                  </a:lnTo>
                  <a:lnTo>
                    <a:pt x="0" y="119947"/>
                  </a:lnTo>
                  <a:lnTo>
                    <a:pt x="119955" y="8183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6821130" y="61996"/>
              <a:ext cx="2985743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60" y="0"/>
                  </a:moveTo>
                  <a:lnTo>
                    <a:pt x="0" y="32670"/>
                  </a:lnTo>
                  <a:lnTo>
                    <a:pt x="68158" y="119947"/>
                  </a:lnTo>
                  <a:lnTo>
                    <a:pt x="11996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6829814" y="-88970"/>
              <a:ext cx="2985743" cy="80836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15" y="0"/>
                  </a:moveTo>
                  <a:lnTo>
                    <a:pt x="0" y="119854"/>
                  </a:lnTo>
                  <a:lnTo>
                    <a:pt x="119960" y="28759"/>
                  </a:lnTo>
                  <a:lnTo>
                    <a:pt x="115287" y="0"/>
                  </a:lnTo>
                  <a:lnTo>
                    <a:pt x="2415" y="0"/>
                  </a:lnTo>
                </a:path>
              </a:pathLst>
            </a:custGeom>
            <a:solidFill>
              <a:srgbClr val="0D4566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5975275" y="-88970"/>
              <a:ext cx="943094" cy="80836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2209" y="119854"/>
                  </a:lnTo>
                  <a:lnTo>
                    <a:pt x="11987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5608571" y="674793"/>
              <a:ext cx="2916204" cy="164281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59" y="119928"/>
                  </a:moveTo>
                  <a:lnTo>
                    <a:pt x="50165" y="0"/>
                  </a:lnTo>
                  <a:lnTo>
                    <a:pt x="0" y="95179"/>
                  </a:lnTo>
                  <a:lnTo>
                    <a:pt x="119959" y="11992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092201" y="-155877"/>
              <a:ext cx="1760153" cy="21121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36866" y="119944"/>
                  </a:lnTo>
                  <a:lnTo>
                    <a:pt x="119932" y="45930"/>
                  </a:lnTo>
                  <a:lnTo>
                    <a:pt x="59966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443059" y="190760"/>
              <a:ext cx="5232654" cy="29770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77" y="70370"/>
                  </a:moveTo>
                  <a:lnTo>
                    <a:pt x="19273" y="0"/>
                  </a:lnTo>
                  <a:lnTo>
                    <a:pt x="0" y="119960"/>
                  </a:lnTo>
                  <a:lnTo>
                    <a:pt x="119977" y="70370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1264131" y="-156113"/>
              <a:ext cx="4393864" cy="21121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195" y="0"/>
                  </a:moveTo>
                  <a:lnTo>
                    <a:pt x="0" y="20867"/>
                  </a:lnTo>
                  <a:lnTo>
                    <a:pt x="119973" y="119944"/>
                  </a:lnTo>
                  <a:lnTo>
                    <a:pt x="105195" y="0"/>
                  </a:lnTo>
                  <a:lnTo>
                    <a:pt x="25195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1264131" y="-133574"/>
              <a:ext cx="921364" cy="36941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20" y="0"/>
                  </a:moveTo>
                  <a:lnTo>
                    <a:pt x="0" y="119679"/>
                  </a:lnTo>
                  <a:lnTo>
                    <a:pt x="119871" y="0"/>
                  </a:lnTo>
                  <a:lnTo>
                    <a:pt x="922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734484" y="-133574"/>
              <a:ext cx="621488" cy="36941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6073" y="119679"/>
                  </a:lnTo>
                  <a:lnTo>
                    <a:pt x="119809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0" y="885559"/>
              <a:ext cx="447642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0157"/>
                  </a:moveTo>
                  <a:lnTo>
                    <a:pt x="119735" y="119947"/>
                  </a:lnTo>
                  <a:lnTo>
                    <a:pt x="0" y="0"/>
                  </a:lnTo>
                  <a:lnTo>
                    <a:pt x="0" y="110157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0" y="-156114"/>
              <a:ext cx="1286433" cy="33421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38938"/>
                  </a:lnTo>
                  <a:lnTo>
                    <a:pt x="41531" y="119964"/>
                  </a:lnTo>
                  <a:lnTo>
                    <a:pt x="119908" y="13191"/>
                  </a:lnTo>
                  <a:lnTo>
                    <a:pt x="68820" y="0"/>
                  </a:lnTo>
                  <a:lnTo>
                    <a:pt x="0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8462804" y="1591817"/>
              <a:ext cx="6988462" cy="178623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83" y="119933"/>
                  </a:moveTo>
                  <a:lnTo>
                    <a:pt x="0" y="48211"/>
                  </a:lnTo>
                  <a:lnTo>
                    <a:pt x="45425" y="0"/>
                  </a:lnTo>
                  <a:lnTo>
                    <a:pt x="119983" y="119933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9776123" y="-125128"/>
              <a:ext cx="2307757" cy="173407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9103" y="0"/>
                  </a:moveTo>
                  <a:lnTo>
                    <a:pt x="0" y="13424"/>
                  </a:lnTo>
                  <a:lnTo>
                    <a:pt x="70524" y="119931"/>
                  </a:lnTo>
                  <a:lnTo>
                    <a:pt x="119948" y="0"/>
                  </a:lnTo>
                  <a:lnTo>
                    <a:pt x="19103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7197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F670B51-95AC-4145-9B86-305BAD7BEF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8471240"/>
              </p:ext>
            </p:extLst>
          </p:nvPr>
        </p:nvGraphicFramePr>
        <p:xfrm>
          <a:off x="734484" y="8691702"/>
          <a:ext cx="8366404" cy="19591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83202">
                  <a:extLst>
                    <a:ext uri="{9D8B030D-6E8A-4147-A177-3AD203B41FA5}">
                      <a16:colId xmlns:a16="http://schemas.microsoft.com/office/drawing/2014/main" val="1885336411"/>
                    </a:ext>
                  </a:extLst>
                </a:gridCol>
                <a:gridCol w="4183202">
                  <a:extLst>
                    <a:ext uri="{9D8B030D-6E8A-4147-A177-3AD203B41FA5}">
                      <a16:colId xmlns:a16="http://schemas.microsoft.com/office/drawing/2014/main" val="3531398792"/>
                    </a:ext>
                  </a:extLst>
                </a:gridCol>
              </a:tblGrid>
              <a:tr h="979565">
                <a:tc>
                  <a:txBody>
                    <a:bodyPr/>
                    <a:lstStyle/>
                    <a:p>
                      <a:pPr algn="ctr"/>
                      <a:r>
                        <a:rPr lang="en-US" sz="3600" b="1" i="1" u="none" strike="noStrike" cap="none" dirty="0">
                          <a:solidFill>
                            <a:schemeClr val="dk1"/>
                          </a:solidFill>
                          <a:latin typeface="Nunito"/>
                          <a:sym typeface="Arial"/>
                        </a:rPr>
                        <a:t>Nasir Khalid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i="1" u="none" strike="noStrike" cap="none" dirty="0">
                          <a:solidFill>
                            <a:schemeClr val="dk1"/>
                          </a:solidFill>
                          <a:latin typeface="Nunito"/>
                          <a:sym typeface="Arial"/>
                        </a:rPr>
                        <a:t>65082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6631629"/>
                  </a:ext>
                </a:extLst>
              </a:tr>
              <a:tr h="979565">
                <a:tc>
                  <a:txBody>
                    <a:bodyPr/>
                    <a:lstStyle/>
                    <a:p>
                      <a:pPr algn="ctr"/>
                      <a:r>
                        <a:rPr lang="en-US" sz="3600" b="1" i="1" u="none" strike="noStrike" cap="none" dirty="0">
                          <a:solidFill>
                            <a:schemeClr val="dk1"/>
                          </a:solidFill>
                          <a:latin typeface="Nunito"/>
                          <a:sym typeface="Arial"/>
                        </a:rPr>
                        <a:t>Yousif Khaireddin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i="1" u="none" strike="noStrike" cap="none" dirty="0">
                          <a:solidFill>
                            <a:schemeClr val="dk1"/>
                          </a:solidFill>
                          <a:latin typeface="Nunito"/>
                          <a:sym typeface="Arial"/>
                        </a:rPr>
                        <a:t>63618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399163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C74C53B-3EAD-6D4F-BEEB-8FC971864321}"/>
              </a:ext>
            </a:extLst>
          </p:cNvPr>
          <p:cNvSpPr txBox="1"/>
          <p:nvPr/>
        </p:nvSpPr>
        <p:spPr>
          <a:xfrm>
            <a:off x="-2660073" y="-631767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417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89514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Explaining the ‘Crop’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Selective Attention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9DB2DB-7AEC-9349-846B-B2B727C6B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9872" y="1778450"/>
            <a:ext cx="10998200" cy="9702800"/>
          </a:xfrm>
          <a:prstGeom prst="rect">
            <a:avLst/>
          </a:prstGeom>
        </p:spPr>
      </p:pic>
      <p:sp>
        <p:nvSpPr>
          <p:cNvPr id="8" name="Google Shape;129;p8">
            <a:extLst>
              <a:ext uri="{FF2B5EF4-FFF2-40B4-BE49-F238E27FC236}">
                <a16:creationId xmlns:a16="http://schemas.microsoft.com/office/drawing/2014/main" id="{A7F8DA09-FE75-274B-804C-9B0A10D89A8A}"/>
              </a:ext>
            </a:extLst>
          </p:cNvPr>
          <p:cNvSpPr txBox="1"/>
          <p:nvPr/>
        </p:nvSpPr>
        <p:spPr>
          <a:xfrm>
            <a:off x="1467853" y="4641275"/>
            <a:ext cx="10154653" cy="664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The cropping is actually a collection of 2D gaussian filters.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The filters are placed at centers X, Y and have dimensions N X N.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We stride the filters along to get multiple values along each timestep. Also have intensity values for each one.</a:t>
            </a:r>
            <a:endParaRPr lang="en-US" dirty="0"/>
          </a:p>
        </p:txBody>
      </p:sp>
      <p:sp>
        <p:nvSpPr>
          <p:cNvPr id="9" name="Google Shape;129;p8">
            <a:extLst>
              <a:ext uri="{FF2B5EF4-FFF2-40B4-BE49-F238E27FC236}">
                <a16:creationId xmlns:a16="http://schemas.microsoft.com/office/drawing/2014/main" id="{F6E06B77-648B-494E-8107-2D2BE46E2131}"/>
              </a:ext>
            </a:extLst>
          </p:cNvPr>
          <p:cNvSpPr txBox="1"/>
          <p:nvPr/>
        </p:nvSpPr>
        <p:spPr>
          <a:xfrm>
            <a:off x="14312019" y="11481250"/>
            <a:ext cx="7255799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DRAW Example [3]</a:t>
            </a:r>
            <a:endParaRPr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3DA2813-46DC-9443-AF5B-0B8A2A94972B}"/>
              </a:ext>
            </a:extLst>
          </p:cNvPr>
          <p:cNvCxnSpPr/>
          <p:nvPr/>
        </p:nvCxnSpPr>
        <p:spPr>
          <a:xfrm>
            <a:off x="20838696" y="9216189"/>
            <a:ext cx="194911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Google Shape;129;p8">
            <a:extLst>
              <a:ext uri="{FF2B5EF4-FFF2-40B4-BE49-F238E27FC236}">
                <a16:creationId xmlns:a16="http://schemas.microsoft.com/office/drawing/2014/main" id="{D7EB8207-E62D-7A41-BF79-702F68939A5F}"/>
              </a:ext>
            </a:extLst>
          </p:cNvPr>
          <p:cNvSpPr txBox="1"/>
          <p:nvPr/>
        </p:nvSpPr>
        <p:spPr>
          <a:xfrm>
            <a:off x="18185353" y="9379222"/>
            <a:ext cx="7255799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Nunito"/>
                <a:ea typeface="Nunito"/>
                <a:cs typeface="Nunito"/>
                <a:sym typeface="Nunito"/>
              </a:rPr>
              <a:t>Gaussian Filters</a:t>
            </a:r>
            <a:endParaRPr sz="1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81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89514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Explaining the ‘Crop’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Selective Attention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" name="Google Shape;129;p8">
            <a:extLst>
              <a:ext uri="{FF2B5EF4-FFF2-40B4-BE49-F238E27FC236}">
                <a16:creationId xmlns:a16="http://schemas.microsoft.com/office/drawing/2014/main" id="{A7F8DA09-FE75-274B-804C-9B0A10D89A8A}"/>
              </a:ext>
            </a:extLst>
          </p:cNvPr>
          <p:cNvSpPr txBox="1"/>
          <p:nvPr/>
        </p:nvSpPr>
        <p:spPr>
          <a:xfrm>
            <a:off x="1467853" y="4033205"/>
            <a:ext cx="10154653" cy="664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First one is small stride and intensity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Second is large stride and small intensity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Last has high stride and high intensity.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Initial parameters are set so as to cover the whole image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The Write function pulls parameters from the Decoders previous state</a:t>
            </a:r>
            <a:endParaRPr lang="en-US" dirty="0"/>
          </a:p>
        </p:txBody>
      </p:sp>
      <p:sp>
        <p:nvSpPr>
          <p:cNvPr id="9" name="Google Shape;129;p8">
            <a:extLst>
              <a:ext uri="{FF2B5EF4-FFF2-40B4-BE49-F238E27FC236}">
                <a16:creationId xmlns:a16="http://schemas.microsoft.com/office/drawing/2014/main" id="{F6E06B77-648B-494E-8107-2D2BE46E2131}"/>
              </a:ext>
            </a:extLst>
          </p:cNvPr>
          <p:cNvSpPr txBox="1"/>
          <p:nvPr/>
        </p:nvSpPr>
        <p:spPr>
          <a:xfrm>
            <a:off x="14312019" y="11481250"/>
            <a:ext cx="7255799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DRAW Attention Example [5]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C84797-6E4A-FB44-8864-AD9CC6347E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7161" y="3736472"/>
            <a:ext cx="10024441" cy="723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350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89514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Generating MNIST Data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Results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" name="Google Shape;129;p8">
            <a:extLst>
              <a:ext uri="{FF2B5EF4-FFF2-40B4-BE49-F238E27FC236}">
                <a16:creationId xmlns:a16="http://schemas.microsoft.com/office/drawing/2014/main" id="{F6E06B77-648B-494E-8107-2D2BE46E2131}"/>
              </a:ext>
            </a:extLst>
          </p:cNvPr>
          <p:cNvSpPr txBox="1"/>
          <p:nvPr/>
        </p:nvSpPr>
        <p:spPr>
          <a:xfrm>
            <a:off x="8055598" y="10959915"/>
            <a:ext cx="7255799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MNIST Generation[1]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B29103-457B-45F8-A854-7A42AA3AD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587" y="3090862"/>
            <a:ext cx="8372475" cy="753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028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89514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Generating Street Numbers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Results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" name="Google Shape;129;p8">
            <a:extLst>
              <a:ext uri="{FF2B5EF4-FFF2-40B4-BE49-F238E27FC236}">
                <a16:creationId xmlns:a16="http://schemas.microsoft.com/office/drawing/2014/main" id="{F6E06B77-648B-494E-8107-2D2BE46E2131}"/>
              </a:ext>
            </a:extLst>
          </p:cNvPr>
          <p:cNvSpPr txBox="1"/>
          <p:nvPr/>
        </p:nvSpPr>
        <p:spPr>
          <a:xfrm>
            <a:off x="8055598" y="10959915"/>
            <a:ext cx="7255799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Street number generation [5]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841614-151F-D74B-99FF-9D889427F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181" y="3450788"/>
            <a:ext cx="7322837" cy="73054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37176E-AA52-4641-97E3-8F6CB7BFF8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12019" y="3450788"/>
            <a:ext cx="8214727" cy="7414591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F21028F-9096-8745-894A-BD98E314D8BB}"/>
              </a:ext>
            </a:extLst>
          </p:cNvPr>
          <p:cNvCxnSpPr/>
          <p:nvPr/>
        </p:nvCxnSpPr>
        <p:spPr>
          <a:xfrm flipH="1">
            <a:off x="10154653" y="7103509"/>
            <a:ext cx="3633536" cy="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8779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89514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Generating Street Numbers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Results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" name="Google Shape;129;p8">
            <a:extLst>
              <a:ext uri="{FF2B5EF4-FFF2-40B4-BE49-F238E27FC236}">
                <a16:creationId xmlns:a16="http://schemas.microsoft.com/office/drawing/2014/main" id="{F6E06B77-648B-494E-8107-2D2BE46E2131}"/>
              </a:ext>
            </a:extLst>
          </p:cNvPr>
          <p:cNvSpPr txBox="1"/>
          <p:nvPr/>
        </p:nvSpPr>
        <p:spPr>
          <a:xfrm>
            <a:off x="8156324" y="11072585"/>
            <a:ext cx="7255799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CIFAR 10 Generation [5]</a:t>
            </a:r>
            <a:endParaRPr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F21028F-9096-8745-894A-BD98E314D8BB}"/>
              </a:ext>
            </a:extLst>
          </p:cNvPr>
          <p:cNvCxnSpPr/>
          <p:nvPr/>
        </p:nvCxnSpPr>
        <p:spPr>
          <a:xfrm flipH="1">
            <a:off x="10154653" y="7103509"/>
            <a:ext cx="3633536" cy="0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712BE62-97FD-B846-ACC8-69CDB880F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9126" y="3496507"/>
            <a:ext cx="7630193" cy="757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799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References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" name="Google Shape;129;p8">
            <a:extLst>
              <a:ext uri="{FF2B5EF4-FFF2-40B4-BE49-F238E27FC236}">
                <a16:creationId xmlns:a16="http://schemas.microsoft.com/office/drawing/2014/main" id="{8DCB7204-9212-3443-846F-6FF9E6998596}"/>
              </a:ext>
            </a:extLst>
          </p:cNvPr>
          <p:cNvSpPr txBox="1"/>
          <p:nvPr/>
        </p:nvSpPr>
        <p:spPr>
          <a:xfrm>
            <a:off x="1467853" y="2863996"/>
            <a:ext cx="21849347" cy="8517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3600" dirty="0">
                <a:solidFill>
                  <a:schemeClr val="dk2"/>
                </a:solidFill>
                <a:latin typeface="Nunito"/>
              </a:rPr>
              <a:t>[1] Week 10, Lecture Slides 01 for ELE49409 by Dr. Usman Tariq</a:t>
            </a:r>
          </a:p>
          <a:p>
            <a:r>
              <a:rPr lang="en-US" sz="3600" dirty="0">
                <a:solidFill>
                  <a:schemeClr val="dk2"/>
                </a:solidFill>
                <a:latin typeface="Nunito"/>
              </a:rPr>
              <a:t>[2] Week 10, Lecture Slides 02 for ELE49409 by Dr. Usman Tariq</a:t>
            </a:r>
          </a:p>
          <a:p>
            <a:r>
              <a:rPr lang="en-US" sz="3600" dirty="0">
                <a:solidFill>
                  <a:schemeClr val="dk2"/>
                </a:solidFill>
                <a:latin typeface="Nunito"/>
              </a:rPr>
              <a:t>[3] K. Frans, “Variational Autoencoders Explained,” 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kevin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 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frans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 blog, 05-May-2017. [Online]. Available: http://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kvfrans.com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/variational-autoencoders-explained/. [Accessed: 11-May-2019].</a:t>
            </a:r>
          </a:p>
          <a:p>
            <a:r>
              <a:rPr lang="en-US" sz="3600" dirty="0">
                <a:solidFill>
                  <a:schemeClr val="dk2"/>
                </a:solidFill>
                <a:latin typeface="Nunito"/>
              </a:rPr>
              <a:t>[4] 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Kennycason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, “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kennycason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/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neural_network_kotlin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,” GitHub, 05-May-2018. [Online]. Available: https://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github.com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/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kennycason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/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neural_network_kotlin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. [Accessed: 11-May-2019].</a:t>
            </a:r>
          </a:p>
          <a:p>
            <a:r>
              <a:rPr lang="en-US" sz="3600" dirty="0">
                <a:solidFill>
                  <a:schemeClr val="dk2"/>
                </a:solidFill>
                <a:latin typeface="Nunito"/>
              </a:rPr>
              <a:t>[5] Gregor, Karol, 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Danihelka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, Ivo, Alex, Rezende, D. Jimenez, and 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Daan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, “DRAW: A Recurrent Neural Network For Image Generation,” 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arXiv.org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, 20-May-2015. [Online]. Available: https://</a:t>
            </a:r>
            <a:r>
              <a:rPr lang="en-US" sz="3600" dirty="0" err="1">
                <a:solidFill>
                  <a:schemeClr val="dk2"/>
                </a:solidFill>
                <a:latin typeface="Nunito"/>
              </a:rPr>
              <a:t>arxiv.org</a:t>
            </a:r>
            <a:r>
              <a:rPr lang="en-US" sz="3600" dirty="0">
                <a:solidFill>
                  <a:schemeClr val="dk2"/>
                </a:solidFill>
                <a:latin typeface="Nunito"/>
              </a:rPr>
              <a:t>/abs/1502.04623. [Accessed: 11-May-2019].</a:t>
            </a:r>
          </a:p>
          <a:p>
            <a:endParaRPr sz="3600" dirty="0">
              <a:solidFill>
                <a:schemeClr val="dk2"/>
              </a:solidFill>
              <a:latin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2845390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10">
            <a:extLst>
              <a:ext uri="{FF2B5EF4-FFF2-40B4-BE49-F238E27FC236}">
                <a16:creationId xmlns:a16="http://schemas.microsoft.com/office/drawing/2014/main" id="{4E40BF90-783D-454D-8F2F-0E0416BD74F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Outline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" name="Google Shape;133;p8">
            <a:extLst>
              <a:ext uri="{FF2B5EF4-FFF2-40B4-BE49-F238E27FC236}">
                <a16:creationId xmlns:a16="http://schemas.microsoft.com/office/drawing/2014/main" id="{153E9E46-39CA-C54D-89CB-9FF69DEA5DEC}"/>
              </a:ext>
            </a:extLst>
          </p:cNvPr>
          <p:cNvSpPr txBox="1"/>
          <p:nvPr/>
        </p:nvSpPr>
        <p:spPr>
          <a:xfrm>
            <a:off x="1467853" y="3152826"/>
            <a:ext cx="8927431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Recap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dk2"/>
                </a:solidFill>
                <a:latin typeface="Nunito"/>
                <a:sym typeface="Nunito"/>
              </a:rPr>
              <a:t>Introduction to DRAW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dk2"/>
                </a:solidFill>
                <a:latin typeface="Nunito"/>
                <a:sym typeface="Nunito"/>
              </a:rPr>
              <a:t>Main Features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dk2"/>
                </a:solidFill>
                <a:latin typeface="Nunito"/>
                <a:sym typeface="Nunito"/>
              </a:rPr>
              <a:t>Architecture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dk2"/>
                </a:solidFill>
                <a:latin typeface="Nunito"/>
                <a:sym typeface="Nunito"/>
              </a:rPr>
              <a:t>Selective Attention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dk2"/>
                </a:solidFill>
                <a:latin typeface="Nunito"/>
                <a:sym typeface="Nunito"/>
              </a:rPr>
              <a:t>Results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dk2"/>
                </a:solidFill>
                <a:latin typeface="Nunito"/>
                <a:sym typeface="Nunito"/>
              </a:rPr>
              <a:t>References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257165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89514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Recurrent Neural Networks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BC8F51-A94C-7B40-BCCE-916E02864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952" y="4028303"/>
            <a:ext cx="6547938" cy="6270376"/>
          </a:xfrm>
          <a:prstGeom prst="rect">
            <a:avLst/>
          </a:prstGeom>
        </p:spPr>
      </p:pic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Recap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129;p8">
            <a:extLst>
              <a:ext uri="{FF2B5EF4-FFF2-40B4-BE49-F238E27FC236}">
                <a16:creationId xmlns:a16="http://schemas.microsoft.com/office/drawing/2014/main" id="{C88A70A6-26CA-4B4F-88CE-B7866E8E37BD}"/>
              </a:ext>
            </a:extLst>
          </p:cNvPr>
          <p:cNvSpPr txBox="1"/>
          <p:nvPr/>
        </p:nvSpPr>
        <p:spPr>
          <a:xfrm>
            <a:off x="3657759" y="10299512"/>
            <a:ext cx="4998485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 Standard RNN [1]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220416-1895-9A41-8D75-9DDC3510EE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97262" y="2211587"/>
            <a:ext cx="6978315" cy="8369490"/>
          </a:xfrm>
          <a:prstGeom prst="rect">
            <a:avLst/>
          </a:prstGeom>
        </p:spPr>
      </p:pic>
      <p:sp>
        <p:nvSpPr>
          <p:cNvPr id="14" name="Google Shape;129;p8">
            <a:extLst>
              <a:ext uri="{FF2B5EF4-FFF2-40B4-BE49-F238E27FC236}">
                <a16:creationId xmlns:a16="http://schemas.microsoft.com/office/drawing/2014/main" id="{F0DAE51D-399C-1E42-BB44-F76FC804390A}"/>
              </a:ext>
            </a:extLst>
          </p:cNvPr>
          <p:cNvSpPr txBox="1"/>
          <p:nvPr/>
        </p:nvSpPr>
        <p:spPr>
          <a:xfrm>
            <a:off x="15697359" y="10299512"/>
            <a:ext cx="4998485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LSTM Network [2]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0981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781801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Variational Autoencoder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BAF38F-725E-B442-A419-FB77188C2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4400" y="3271167"/>
            <a:ext cx="10202778" cy="6979768"/>
          </a:xfrm>
          <a:prstGeom prst="rect">
            <a:avLst/>
          </a:prstGeom>
        </p:spPr>
      </p:pic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Recap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" name="Google Shape;129;p8">
            <a:extLst>
              <a:ext uri="{FF2B5EF4-FFF2-40B4-BE49-F238E27FC236}">
                <a16:creationId xmlns:a16="http://schemas.microsoft.com/office/drawing/2014/main" id="{60891E60-D255-9849-AF17-0346BE2095D4}"/>
              </a:ext>
            </a:extLst>
          </p:cNvPr>
          <p:cNvSpPr txBox="1"/>
          <p:nvPr/>
        </p:nvSpPr>
        <p:spPr>
          <a:xfrm>
            <a:off x="14271114" y="10435600"/>
            <a:ext cx="6349349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Variational Autoencoder [3]</a:t>
            </a:r>
            <a:endParaRPr dirty="0"/>
          </a:p>
        </p:txBody>
      </p:sp>
      <p:sp>
        <p:nvSpPr>
          <p:cNvPr id="8" name="Google Shape;129;p8">
            <a:extLst>
              <a:ext uri="{FF2B5EF4-FFF2-40B4-BE49-F238E27FC236}">
                <a16:creationId xmlns:a16="http://schemas.microsoft.com/office/drawing/2014/main" id="{4E1FEB48-77CF-134E-B3F3-32458D94C765}"/>
              </a:ext>
            </a:extLst>
          </p:cNvPr>
          <p:cNvSpPr txBox="1"/>
          <p:nvPr/>
        </p:nvSpPr>
        <p:spPr>
          <a:xfrm>
            <a:off x="1467853" y="3608046"/>
            <a:ext cx="9889958" cy="3731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Force autoencoder to generate latent vectors that roughly follow a unit gaussian distribution</a:t>
            </a:r>
          </a:p>
          <a:p>
            <a:endParaRPr lang="en-US" sz="36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Loss function shown below: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7F7935-1C31-8646-B425-40F268854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7853" y="6761051"/>
            <a:ext cx="9889958" cy="797577"/>
          </a:xfrm>
          <a:prstGeom prst="rect">
            <a:avLst/>
          </a:prstGeom>
        </p:spPr>
      </p:pic>
      <p:sp>
        <p:nvSpPr>
          <p:cNvPr id="6" name="Left Brace 5">
            <a:extLst>
              <a:ext uri="{FF2B5EF4-FFF2-40B4-BE49-F238E27FC236}">
                <a16:creationId xmlns:a16="http://schemas.microsoft.com/office/drawing/2014/main" id="{385CDB0E-6FD2-9248-902F-7569433B0B67}"/>
              </a:ext>
            </a:extLst>
          </p:cNvPr>
          <p:cNvSpPr/>
          <p:nvPr/>
        </p:nvSpPr>
        <p:spPr>
          <a:xfrm rot="16200000">
            <a:off x="5026163" y="6167944"/>
            <a:ext cx="877093" cy="3893487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523FDD14-B508-CC42-9347-C963E6CC32FE}"/>
              </a:ext>
            </a:extLst>
          </p:cNvPr>
          <p:cNvSpPr/>
          <p:nvPr/>
        </p:nvSpPr>
        <p:spPr>
          <a:xfrm rot="16200000">
            <a:off x="9219168" y="6414590"/>
            <a:ext cx="877093" cy="3400193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129;p8">
            <a:extLst>
              <a:ext uri="{FF2B5EF4-FFF2-40B4-BE49-F238E27FC236}">
                <a16:creationId xmlns:a16="http://schemas.microsoft.com/office/drawing/2014/main" id="{3C454A29-AB75-C948-AC85-50A21B6DD02A}"/>
              </a:ext>
            </a:extLst>
          </p:cNvPr>
          <p:cNvSpPr txBox="1"/>
          <p:nvPr/>
        </p:nvSpPr>
        <p:spPr>
          <a:xfrm>
            <a:off x="3567731" y="8621610"/>
            <a:ext cx="3793958" cy="1189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Reconstruction Error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Google Shape;129;p8">
            <a:extLst>
              <a:ext uri="{FF2B5EF4-FFF2-40B4-BE49-F238E27FC236}">
                <a16:creationId xmlns:a16="http://schemas.microsoft.com/office/drawing/2014/main" id="{AE4E9134-44D1-854F-B49D-9BADC12ED996}"/>
              </a:ext>
            </a:extLst>
          </p:cNvPr>
          <p:cNvSpPr txBox="1"/>
          <p:nvPr/>
        </p:nvSpPr>
        <p:spPr>
          <a:xfrm>
            <a:off x="7760735" y="8670744"/>
            <a:ext cx="3793958" cy="1189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KL </a:t>
            </a:r>
          </a:p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Divergence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419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89514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Intuition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DRAW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" name="Google Shape;129;p8">
            <a:extLst>
              <a:ext uri="{FF2B5EF4-FFF2-40B4-BE49-F238E27FC236}">
                <a16:creationId xmlns:a16="http://schemas.microsoft.com/office/drawing/2014/main" id="{19BC05DD-1A08-1547-8386-8C1DD6217001}"/>
              </a:ext>
            </a:extLst>
          </p:cNvPr>
          <p:cNvSpPr txBox="1"/>
          <p:nvPr/>
        </p:nvSpPr>
        <p:spPr>
          <a:xfrm>
            <a:off x="1467852" y="3608046"/>
            <a:ext cx="10154653" cy="664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Most image generation is ’one-shot’.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When given an input, the output is produced immediately.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Humans do not really draw in this manner.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DRAW mimics the human approach to generation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Shown is a typical autoencoder output after a few Epochs, all pixels manipulated at once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Google Shape;129;p8">
            <a:extLst>
              <a:ext uri="{FF2B5EF4-FFF2-40B4-BE49-F238E27FC236}">
                <a16:creationId xmlns:a16="http://schemas.microsoft.com/office/drawing/2014/main" id="{CCC4ABEF-848E-914C-8E5C-A078917BD48F}"/>
              </a:ext>
            </a:extLst>
          </p:cNvPr>
          <p:cNvSpPr txBox="1"/>
          <p:nvPr/>
        </p:nvSpPr>
        <p:spPr>
          <a:xfrm>
            <a:off x="13956632" y="9604573"/>
            <a:ext cx="9273095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Typical Autoencoder Output over Epochs [4]</a:t>
            </a: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8DEA88-18E4-9E4F-A9FC-1246788CB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7558" y="3271167"/>
            <a:ext cx="5951241" cy="595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47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89514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Intuition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DRAW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" name="Google Shape;129;p8">
            <a:extLst>
              <a:ext uri="{FF2B5EF4-FFF2-40B4-BE49-F238E27FC236}">
                <a16:creationId xmlns:a16="http://schemas.microsoft.com/office/drawing/2014/main" id="{19BC05DD-1A08-1547-8386-8C1DD6217001}"/>
              </a:ext>
            </a:extLst>
          </p:cNvPr>
          <p:cNvSpPr txBox="1"/>
          <p:nvPr/>
        </p:nvSpPr>
        <p:spPr>
          <a:xfrm>
            <a:off x="1467852" y="3608046"/>
            <a:ext cx="10154653" cy="664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Most image generation is ’one-shot’.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When given an input, the output is produced immediately.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Humans do not really draw in this manner.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DRAW mimics the human approach to generation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sym typeface="Nunito"/>
              </a:rPr>
              <a:t>Shown is a typical DRAW output over time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Google Shape;129;p8">
            <a:extLst>
              <a:ext uri="{FF2B5EF4-FFF2-40B4-BE49-F238E27FC236}">
                <a16:creationId xmlns:a16="http://schemas.microsoft.com/office/drawing/2014/main" id="{CCC4ABEF-848E-914C-8E5C-A078917BD48F}"/>
              </a:ext>
            </a:extLst>
          </p:cNvPr>
          <p:cNvSpPr txBox="1"/>
          <p:nvPr/>
        </p:nvSpPr>
        <p:spPr>
          <a:xfrm>
            <a:off x="14766000" y="9604573"/>
            <a:ext cx="7255799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DRAW Output [5]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7A7AA3-BC7A-AC40-9742-9C1A54557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1916" y="3608046"/>
            <a:ext cx="7543966" cy="566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784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89514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Main Features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DRAW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" name="Google Shape;129;p8">
            <a:extLst>
              <a:ext uri="{FF2B5EF4-FFF2-40B4-BE49-F238E27FC236}">
                <a16:creationId xmlns:a16="http://schemas.microsoft.com/office/drawing/2014/main" id="{F72336BE-DD2D-E04D-ADE7-7FA8DD4423D3}"/>
              </a:ext>
            </a:extLst>
          </p:cNvPr>
          <p:cNvSpPr txBox="1"/>
          <p:nvPr/>
        </p:nvSpPr>
        <p:spPr>
          <a:xfrm>
            <a:off x="1467853" y="4004241"/>
            <a:ext cx="20188989" cy="3731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54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Encoder and Decoder are Recurrent Networks</a:t>
            </a:r>
          </a:p>
          <a:p>
            <a:pPr marL="742950" indent="-742950">
              <a:buFont typeface="+mj-lt"/>
              <a:buAutoNum type="arabicPeriod"/>
            </a:pPr>
            <a:endParaRPr lang="en-US" sz="54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54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Decoder output are successively added over time to get output</a:t>
            </a:r>
          </a:p>
          <a:p>
            <a:pPr marL="742950" indent="-742950">
              <a:buFont typeface="+mj-lt"/>
              <a:buAutoNum type="arabicPeriod"/>
            </a:pPr>
            <a:endParaRPr lang="en-US" sz="54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54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An 'Attention' mechanism is used which tells the network where to focus on every loop</a:t>
            </a:r>
          </a:p>
        </p:txBody>
      </p:sp>
    </p:spTree>
    <p:extLst>
      <p:ext uri="{BB962C8B-B14F-4D97-AF65-F5344CB8AC3E}">
        <p14:creationId xmlns:p14="http://schemas.microsoft.com/office/powerpoint/2010/main" val="2605149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89514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Architecture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DRAW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9FB0FC-ED7C-8947-9FE0-B823CC8C1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9391" y="3271167"/>
            <a:ext cx="11137900" cy="8013700"/>
          </a:xfrm>
          <a:prstGeom prst="rect">
            <a:avLst/>
          </a:prstGeom>
        </p:spPr>
      </p:pic>
      <p:sp>
        <p:nvSpPr>
          <p:cNvPr id="7" name="Google Shape;129;p8">
            <a:extLst>
              <a:ext uri="{FF2B5EF4-FFF2-40B4-BE49-F238E27FC236}">
                <a16:creationId xmlns:a16="http://schemas.microsoft.com/office/drawing/2014/main" id="{1E670A26-3D7F-1A4A-9CF7-DEE032C07BF5}"/>
              </a:ext>
            </a:extLst>
          </p:cNvPr>
          <p:cNvSpPr txBox="1"/>
          <p:nvPr/>
        </p:nvSpPr>
        <p:spPr>
          <a:xfrm>
            <a:off x="1467852" y="3608046"/>
            <a:ext cx="10154653" cy="1685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LSTM Encoder and Decoder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The 6 equations below are repeated: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01C409-3F5A-9E4D-97FF-44761F017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5505" y="5630774"/>
            <a:ext cx="8259345" cy="5446565"/>
          </a:xfrm>
          <a:prstGeom prst="rect">
            <a:avLst/>
          </a:prstGeom>
        </p:spPr>
      </p:pic>
      <p:sp>
        <p:nvSpPr>
          <p:cNvPr id="9" name="Google Shape;129;p8">
            <a:extLst>
              <a:ext uri="{FF2B5EF4-FFF2-40B4-BE49-F238E27FC236}">
                <a16:creationId xmlns:a16="http://schemas.microsoft.com/office/drawing/2014/main" id="{A7E8F1B4-9DF9-554A-B9FB-27C1F33A7C47}"/>
              </a:ext>
            </a:extLst>
          </p:cNvPr>
          <p:cNvSpPr txBox="1"/>
          <p:nvPr/>
        </p:nvSpPr>
        <p:spPr>
          <a:xfrm>
            <a:off x="14501305" y="11469532"/>
            <a:ext cx="7255799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DRAW Architecture [5]</a:t>
            </a:r>
            <a:endParaRPr dirty="0"/>
          </a:p>
        </p:txBody>
      </p:sp>
      <p:sp>
        <p:nvSpPr>
          <p:cNvPr id="10" name="Google Shape;129;p8">
            <a:extLst>
              <a:ext uri="{FF2B5EF4-FFF2-40B4-BE49-F238E27FC236}">
                <a16:creationId xmlns:a16="http://schemas.microsoft.com/office/drawing/2014/main" id="{601D1BAF-79A1-3A48-8428-11CEC4EC02F0}"/>
              </a:ext>
            </a:extLst>
          </p:cNvPr>
          <p:cNvSpPr txBox="1"/>
          <p:nvPr/>
        </p:nvSpPr>
        <p:spPr>
          <a:xfrm>
            <a:off x="2415505" y="11077339"/>
            <a:ext cx="7255799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DRAW Equations [5]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9536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"/>
          <p:cNvSpPr txBox="1"/>
          <p:nvPr/>
        </p:nvSpPr>
        <p:spPr>
          <a:xfrm>
            <a:off x="1467853" y="2440170"/>
            <a:ext cx="89514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480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Read and Write</a:t>
            </a:r>
            <a:endParaRPr sz="480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82;p10">
            <a:extLst>
              <a:ext uri="{FF2B5EF4-FFF2-40B4-BE49-F238E27FC236}">
                <a16:creationId xmlns:a16="http://schemas.microsoft.com/office/drawing/2014/main" id="{88392DE9-3CFC-A244-9978-E474088DE60F}"/>
              </a:ext>
            </a:extLst>
          </p:cNvPr>
          <p:cNvSpPr txBox="1"/>
          <p:nvPr/>
        </p:nvSpPr>
        <p:spPr>
          <a:xfrm>
            <a:off x="1467853" y="1116731"/>
            <a:ext cx="12488779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r>
              <a:rPr lang="en-US" sz="8001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Selective Attention</a:t>
            </a:r>
            <a:endParaRPr sz="8001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9DB2DB-7AEC-9349-846B-B2B727C6B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9872" y="1778450"/>
            <a:ext cx="10998200" cy="9702800"/>
          </a:xfrm>
          <a:prstGeom prst="rect">
            <a:avLst/>
          </a:prstGeom>
        </p:spPr>
      </p:pic>
      <p:sp>
        <p:nvSpPr>
          <p:cNvPr id="8" name="Google Shape;129;p8">
            <a:extLst>
              <a:ext uri="{FF2B5EF4-FFF2-40B4-BE49-F238E27FC236}">
                <a16:creationId xmlns:a16="http://schemas.microsoft.com/office/drawing/2014/main" id="{A7F8DA09-FE75-274B-804C-9B0A10D89A8A}"/>
              </a:ext>
            </a:extLst>
          </p:cNvPr>
          <p:cNvSpPr txBox="1"/>
          <p:nvPr/>
        </p:nvSpPr>
        <p:spPr>
          <a:xfrm>
            <a:off x="1467853" y="4594606"/>
            <a:ext cx="10154653" cy="6642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Read function takes a certain portion of the image and passes it forward.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Write function puts the same ‘cropped’ portion back on in the original image.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Cropping is a good way to view the operation but it is not exactly what happens</a:t>
            </a:r>
            <a:endParaRPr lang="en-US" dirty="0"/>
          </a:p>
        </p:txBody>
      </p:sp>
      <p:sp>
        <p:nvSpPr>
          <p:cNvPr id="9" name="Google Shape;129;p8">
            <a:extLst>
              <a:ext uri="{FF2B5EF4-FFF2-40B4-BE49-F238E27FC236}">
                <a16:creationId xmlns:a16="http://schemas.microsoft.com/office/drawing/2014/main" id="{F6E06B77-648B-494E-8107-2D2BE46E2131}"/>
              </a:ext>
            </a:extLst>
          </p:cNvPr>
          <p:cNvSpPr txBox="1"/>
          <p:nvPr/>
        </p:nvSpPr>
        <p:spPr>
          <a:xfrm>
            <a:off x="14312019" y="11481250"/>
            <a:ext cx="7255799" cy="64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45700" rIns="91426" bIns="45700" anchor="t" anchorCtr="0">
            <a:noAutofit/>
          </a:bodyPr>
          <a:lstStyle/>
          <a:p>
            <a:pPr algn="ctr"/>
            <a:r>
              <a:rPr lang="en-US" sz="360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DRAW Example [3]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198216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Custom 5">
      <a:dk1>
        <a:srgbClr val="1B243B"/>
      </a:dk1>
      <a:lt1>
        <a:srgbClr val="FFFFFF"/>
      </a:lt1>
      <a:dk2>
        <a:srgbClr val="1B243B"/>
      </a:dk2>
      <a:lt2>
        <a:srgbClr val="FFFFFF"/>
      </a:lt2>
      <a:accent1>
        <a:srgbClr val="165AB6"/>
      </a:accent1>
      <a:accent2>
        <a:srgbClr val="1B8BCD"/>
      </a:accent2>
      <a:accent3>
        <a:srgbClr val="27C7CF"/>
      </a:accent3>
      <a:accent4>
        <a:srgbClr val="27C78A"/>
      </a:accent4>
      <a:accent5>
        <a:srgbClr val="70C456"/>
      </a:accent5>
      <a:accent6>
        <a:srgbClr val="CAC9D0"/>
      </a:accent6>
      <a:hlink>
        <a:srgbClr val="216BA9"/>
      </a:hlink>
      <a:folHlink>
        <a:srgbClr val="1FB1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577</Words>
  <Application>Microsoft Office PowerPoint</Application>
  <PresentationFormat>Custom</PresentationFormat>
  <Paragraphs>119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Nunito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Yousef</dc:creator>
  <cp:lastModifiedBy>Yousef Khaireddin</cp:lastModifiedBy>
  <cp:revision>40</cp:revision>
  <dcterms:modified xsi:type="dcterms:W3CDTF">2019-05-11T18:48:51Z</dcterms:modified>
</cp:coreProperties>
</file>